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4647" r:id="rId4"/>
    <p:sldMasterId id="2147484654" r:id="rId5"/>
  </p:sldMasterIdLst>
  <p:notesMasterIdLst>
    <p:notesMasterId r:id="rId17"/>
  </p:notesMasterIdLst>
  <p:handoutMasterIdLst>
    <p:handoutMasterId r:id="rId18"/>
  </p:handoutMasterIdLst>
  <p:sldIdLst>
    <p:sldId id="556" r:id="rId6"/>
    <p:sldId id="580" r:id="rId7"/>
    <p:sldId id="579" r:id="rId8"/>
    <p:sldId id="581" r:id="rId9"/>
    <p:sldId id="598" r:id="rId10"/>
    <p:sldId id="599" r:id="rId11"/>
    <p:sldId id="600" r:id="rId12"/>
    <p:sldId id="601" r:id="rId13"/>
    <p:sldId id="603" r:id="rId14"/>
    <p:sldId id="604" r:id="rId15"/>
    <p:sldId id="602" r:id="rId16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s Ailo Bong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E05901"/>
    <a:srgbClr val="6666CC"/>
    <a:srgbClr val="FF6666"/>
    <a:srgbClr val="004080"/>
    <a:srgbClr val="0058B0"/>
    <a:srgbClr val="FFFFFF"/>
    <a:srgbClr val="FFE469"/>
    <a:srgbClr val="FFFF66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0"/>
    <p:restoredTop sz="88854" autoAdjust="0"/>
  </p:normalViewPr>
  <p:slideViewPr>
    <p:cSldViewPr>
      <p:cViewPr>
        <p:scale>
          <a:sx n="79" d="100"/>
          <a:sy n="79" d="100"/>
        </p:scale>
        <p:origin x="1725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400"/>
    </p:cViewPr>
  </p:sorterViewPr>
  <p:notesViewPr>
    <p:cSldViewPr>
      <p:cViewPr varScale="1">
        <p:scale>
          <a:sx n="77" d="100"/>
          <a:sy n="77" d="100"/>
        </p:scale>
        <p:origin x="-147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AE7D2C64-8141-A54C-B385-61668758D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/>
                <a:ea typeface="Geneva" pitchFamily="-112" charset="0"/>
                <a:cs typeface="Geneva" pitchFamily="-112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charset="0"/>
              </a:defRPr>
            </a:lvl1pPr>
          </a:lstStyle>
          <a:p>
            <a:pPr>
              <a:defRPr/>
            </a:pPr>
            <a:fld id="{3E5AB941-629C-3340-9EE2-B0FEE171F8A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86747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ＭＳ Ｐゴシック" charset="0"/>
        <a:cs typeface="Geneva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rbel"/>
        <a:ea typeface="Geneva" pitchFamily="-112" charset="0"/>
        <a:cs typeface="Geneva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Red = urgent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5AB941-629C-3340-9EE2-B0FEE171F8AD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9937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ELIXIR_powerpoint title_standar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  <a:latin typeface="Corbel"/>
              <a:ea typeface="ＭＳ Ｐゴシック" pitchFamily="34" charset="-128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1930400" y="5935663"/>
            <a:ext cx="6527800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1pPr>
            <a:lvl2pPr marL="742950" indent="-28575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2pPr>
            <a:lvl3pPr marL="11430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3pPr>
            <a:lvl4pPr marL="16002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4pPr>
            <a:lvl5pPr marL="2057400" indent="-228600" defTabSz="455613"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5pPr>
            <a:lvl6pPr marL="25146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6pPr>
            <a:lvl7pPr marL="29718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7pPr>
            <a:lvl8pPr marL="34290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8pPr>
            <a:lvl9pPr marL="3886200" indent="-22860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sz="1800" i="1">
                <a:solidFill>
                  <a:srgbClr val="DD5E21"/>
                </a:solidFill>
                <a:cs typeface="+mn-cs"/>
              </a:rPr>
              <a:t>European Life Sciences Infrastructure for Biological Information</a:t>
            </a:r>
          </a:p>
          <a:p>
            <a:pPr algn="r" eaLnBrk="1" hangingPunct="1">
              <a:defRPr/>
            </a:pPr>
            <a:r>
              <a:rPr lang="en-US" sz="1800" i="1">
                <a:solidFill>
                  <a:srgbClr val="DD5E21"/>
                </a:solidFill>
                <a:cs typeface="+mn-cs"/>
              </a:rPr>
              <a:t>www.elixir-europe.org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97226"/>
            <a:ext cx="7772400" cy="1470025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chemeClr val="accent2"/>
                </a:solidFill>
                <a:latin typeface="Corbel"/>
                <a:cs typeface="Corbe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600" y="4749800"/>
            <a:ext cx="5816600" cy="1079500"/>
          </a:xfrm>
        </p:spPr>
        <p:txBody>
          <a:bodyPr>
            <a:normAutofit/>
          </a:bodyPr>
          <a:lstStyle>
            <a:lvl1pPr marL="0" indent="0" algn="r">
              <a:buNone/>
              <a:defRPr sz="2900">
                <a:solidFill>
                  <a:schemeClr val="accent2"/>
                </a:solidFill>
                <a:latin typeface="Corbel"/>
                <a:cs typeface="Corbel"/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9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B83AE6A2-CEA4-C74C-8280-F1F2827ED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1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5E995F17-148B-2641-A415-E8E8B53D8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38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397AB5A5-3268-484A-9E50-0F0D8CFAE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78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802EACAE-0D95-324A-941C-6DCFFE364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05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C1AC62E-D946-484B-A7FD-FACFA463C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88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6A87C260-6377-B946-BBBC-9CFCEF3D8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5279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28C0E5AF-3B39-E04A-94B9-0B7870B65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756232E5-A332-FC4B-B871-D2A18094B0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41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471E417D-15F0-4B43-A8AE-EE555B263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6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100000">
                <a:srgbClr val="F47D20"/>
              </a:gs>
              <a:gs pos="0">
                <a:srgbClr val="F46B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5" name="Picture 8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0404"/>
            <a:ext cx="8229600" cy="4634058"/>
          </a:xfrm>
        </p:spPr>
        <p:txBody>
          <a:bodyPr/>
          <a:lstStyle>
            <a:lvl1pPr marL="342859" indent="-342859">
              <a:buClr>
                <a:srgbClr val="F47D20"/>
              </a:buClr>
              <a:buSzPct val="100000"/>
              <a:buFontTx/>
              <a:buBlip>
                <a:blip r:embed="rId3"/>
              </a:buBlip>
              <a:defRPr sz="2400">
                <a:latin typeface="+mn-lt"/>
              </a:defRPr>
            </a:lvl1pPr>
            <a:lvl2pPr marL="742861" indent="-285716">
              <a:buClr>
                <a:srgbClr val="F47D20"/>
              </a:buClr>
              <a:buFont typeface="Arial"/>
              <a:buChar char="•"/>
              <a:defRPr sz="2000">
                <a:latin typeface="+mn-lt"/>
              </a:defRPr>
            </a:lvl2pPr>
            <a:lvl3pPr>
              <a:buClr>
                <a:srgbClr val="F47D20"/>
              </a:buCl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C93C7258-2CEA-B742-9DDB-030E75264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28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ELIXIR logo_mac icon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9225" y="5834063"/>
            <a:ext cx="1222375" cy="92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639762"/>
          </a:xfrm>
        </p:spPr>
        <p:txBody>
          <a:bodyPr>
            <a:noAutofit/>
          </a:bodyPr>
          <a:lstStyle>
            <a:lvl1pPr algn="l">
              <a:defRPr sz="3600" b="0" i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73038" y="6451600"/>
            <a:ext cx="685800" cy="168275"/>
          </a:xfrm>
        </p:spPr>
        <p:txBody>
          <a:bodyPr/>
          <a:lstStyle>
            <a:lvl1pPr defTabSz="457200" eaLnBrk="0" hangingPunct="0">
              <a:defRPr sz="1800" i="1">
                <a:solidFill>
                  <a:srgbClr val="F47D20"/>
                </a:solidFill>
                <a:latin typeface="Arial" charset="0"/>
              </a:defRPr>
            </a:lvl1pPr>
          </a:lstStyle>
          <a:p>
            <a:pPr>
              <a:defRPr/>
            </a:pPr>
            <a:fld id="{21C0396B-D5F5-6149-84A2-5BB481122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17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F38131D-6EFA-E149-BBCF-A94292DE9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251D4D50-DEF3-A24B-8098-5A91DDE4F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03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145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 eaLnBrk="0" hangingPunct="0">
              <a:defRPr>
                <a:solidFill>
                  <a:srgbClr val="898989"/>
                </a:solidFill>
                <a:latin typeface="Arial" charset="0"/>
              </a:defRPr>
            </a:lvl1pPr>
          </a:lstStyle>
          <a:p>
            <a:pPr>
              <a:defRPr/>
            </a:pPr>
            <a:fld id="{C8A5201F-199D-174C-A610-59FF43E6B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25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EXCELE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elixir_helix_200_2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69413" cy="583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3851275" y="6092825"/>
            <a:ext cx="4799013" cy="43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5306" tIns="32653" rIns="65306" bIns="32653">
            <a:spAutoFit/>
          </a:bodyPr>
          <a:lstStyle>
            <a:lvl1pPr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561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56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>
              <a:defRPr/>
            </a:pPr>
            <a:r>
              <a:rPr lang="en-US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www.elixir-europe.org</a:t>
            </a:r>
            <a:r>
              <a:rPr lang="en-US" i="1" dirty="0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/</a:t>
            </a:r>
            <a:r>
              <a:rPr lang="en-US" i="1" dirty="0" err="1">
                <a:solidFill>
                  <a:srgbClr val="003F41"/>
                </a:solidFill>
                <a:latin typeface="Corbel" pitchFamily="34" charset="0"/>
                <a:ea typeface="Geneva" charset="-128"/>
                <a:cs typeface="+mn-cs"/>
              </a:rPr>
              <a:t>excelerate</a:t>
            </a:r>
            <a:endParaRPr lang="en-US" i="1" dirty="0">
              <a:solidFill>
                <a:srgbClr val="003F41"/>
              </a:solidFill>
              <a:latin typeface="Corbel" pitchFamily="34" charset="0"/>
              <a:ea typeface="Geneva" charset="-128"/>
              <a:cs typeface="+mn-cs"/>
            </a:endParaRPr>
          </a:p>
        </p:txBody>
      </p:sp>
      <p:pic>
        <p:nvPicPr>
          <p:cNvPr id="5" name="Picture 5" descr="Excelerate_whitebackground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5157788"/>
            <a:ext cx="1962150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157788"/>
            <a:ext cx="1214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323850" y="6092825"/>
            <a:ext cx="360045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>
                <a:solidFill>
                  <a:srgbClr val="7F7F7F"/>
                </a:solidFill>
              </a:rPr>
              <a:t>ELIXIR-EXCELERATE is funded by the European Commission within the Research Infrastructures programme of Horizon 2020, grant agreement number 676559.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683568" y="3356993"/>
            <a:ext cx="7772400" cy="864096"/>
          </a:xfrm>
        </p:spPr>
        <p:txBody>
          <a:bodyPr>
            <a:normAutofit/>
          </a:bodyPr>
          <a:lstStyle>
            <a:lvl1pPr algn="r">
              <a:defRPr sz="5000" b="1">
                <a:solidFill>
                  <a:srgbClr val="003F41"/>
                </a:solidFill>
                <a:latin typeface="Corbel"/>
                <a:cs typeface="Corbel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627784" y="4293097"/>
            <a:ext cx="5816600" cy="571004"/>
          </a:xfrm>
        </p:spPr>
        <p:txBody>
          <a:bodyPr>
            <a:normAutofit/>
          </a:bodyPr>
          <a:lstStyle>
            <a:lvl1pPr marL="0" indent="0" algn="r">
              <a:buNone/>
              <a:defRPr lang="en-US" sz="2800" i="1"/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5059834" y="4977768"/>
            <a:ext cx="3384550" cy="360040"/>
          </a:xfrm>
        </p:spPr>
        <p:txBody>
          <a:bodyPr/>
          <a:lstStyle>
            <a:lvl1pPr marL="0" indent="0" algn="r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7053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931E558E-E17E-0245-9C87-58F923BA9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defTabSz="457200" eaLnBrk="1" fontAlgn="auto" hangingPunct="1">
              <a:spcBef>
                <a:spcPts val="0"/>
              </a:spcBef>
              <a:spcAft>
                <a:spcPts val="0"/>
              </a:spcAft>
              <a:defRPr sz="1800">
                <a:solidFill>
                  <a:prstClr val="black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457200" eaLnBrk="1" hangingPunct="1">
              <a:defRPr sz="1800">
                <a:solidFill>
                  <a:srgbClr val="000000"/>
                </a:solidFill>
                <a:latin typeface="Calibri" charset="0"/>
              </a:defRPr>
            </a:lvl1pPr>
          </a:lstStyle>
          <a:p>
            <a:pPr>
              <a:defRPr/>
            </a:pPr>
            <a:fld id="{A52979BF-11D6-0240-9D44-2A0A1216A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F46B20"/>
              </a:gs>
              <a:gs pos="100000">
                <a:srgbClr val="F47D20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14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66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9700"/>
            <a:ext cx="82296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66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23938"/>
            <a:ext cx="8229600" cy="509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38" y="6356350"/>
            <a:ext cx="779462" cy="365125"/>
          </a:xfrm>
          <a:prstGeom prst="rect">
            <a:avLst/>
          </a:prstGeom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>
            <a:lvl1pPr defTabSz="455613" eaLnBrk="1" hangingPunct="1">
              <a:defRPr sz="1600">
                <a:solidFill>
                  <a:srgbClr val="F46B20"/>
                </a:solidFill>
                <a:latin typeface="Corbel" charset="0"/>
                <a:cs typeface="Arial" charset="0"/>
              </a:defRPr>
            </a:lvl1pPr>
          </a:lstStyle>
          <a:p>
            <a:pPr>
              <a:defRPr/>
            </a:pPr>
            <a:fld id="{529946F4-A4F5-7043-92F6-E024AA487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6" r:id="rId1"/>
    <p:sldLayoutId id="2147486907" r:id="rId2"/>
    <p:sldLayoutId id="2147486908" r:id="rId3"/>
    <p:sldLayoutId id="2147486909" r:id="rId4"/>
    <p:sldLayoutId id="2147486910" r:id="rId5"/>
    <p:sldLayoutId id="2147486911" r:id="rId6"/>
    <p:sldLayoutId id="2147486923" r:id="rId7"/>
  </p:sldLayoutIdLst>
  <p:hf hdr="0"/>
  <p:txStyles>
    <p:titleStyle>
      <a:lvl1pPr algn="ctr" defTabSz="455613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ＭＳ Ｐゴシック" pitchFamily="34" charset="-128"/>
          <a:cs typeface="Arial"/>
        </a:defRPr>
      </a:lvl1pPr>
      <a:lvl2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2pPr>
      <a:lvl3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3pPr>
      <a:lvl4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4pPr>
      <a:lvl5pPr algn="ctr" defTabSz="455613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  <a:cs typeface="Arial" charset="0"/>
        </a:defRPr>
      </a:lvl5pPr>
      <a:lvl6pPr marL="4572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6pPr>
      <a:lvl7pPr marL="9144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7pPr>
      <a:lvl8pPr marL="13716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8pPr>
      <a:lvl9pPr marL="1828800" algn="ctr" defTabSz="455613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Corbel" pitchFamily="34" charset="0"/>
          <a:ea typeface="ＭＳ Ｐゴシック" pitchFamily="34" charset="-128"/>
        </a:defRPr>
      </a:lvl9pPr>
    </p:titleStyle>
    <p:bodyStyle>
      <a:lvl1pPr marL="341313" indent="-3413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1pPr>
      <a:lvl2pPr marL="741363" indent="-28416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2pPr>
      <a:lvl3pPr marL="11414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3pPr>
      <a:lvl4pPr marL="15986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4pPr>
      <a:lvl5pPr marL="2055813" indent="-227013" algn="l" defTabSz="4556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Arial"/>
        </a:defRPr>
      </a:lvl5pPr>
      <a:lvl6pPr marL="2514298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45714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4571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912" r:id="rId1"/>
    <p:sldLayoutId id="2147486913" r:id="rId2"/>
    <p:sldLayoutId id="2147486914" r:id="rId3"/>
    <p:sldLayoutId id="2147486915" r:id="rId4"/>
    <p:sldLayoutId id="2147486916" r:id="rId5"/>
    <p:sldLayoutId id="2147486917" r:id="rId6"/>
    <p:sldLayoutId id="2147486918" r:id="rId7"/>
    <p:sldLayoutId id="2147486919" r:id="rId8"/>
    <p:sldLayoutId id="2147486920" r:id="rId9"/>
    <p:sldLayoutId id="2147486921" r:id="rId10"/>
    <p:sldLayoutId id="2147486922" r:id="rId1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24x5ygyE5xIUVHJOq94TwoqLxHgABxGhmrawEmXdN5w/ed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7772400" cy="1008113"/>
          </a:xfrm>
        </p:spPr>
        <p:txBody>
          <a:bodyPr>
            <a:noAutofit/>
          </a:bodyPr>
          <a:lstStyle/>
          <a:p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MMG: from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proof-of-concept</a:t>
            </a:r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 to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production</a:t>
            </a:r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 services at </a:t>
            </a:r>
            <a:r>
              <a:rPr lang="nb-NO" sz="4000" dirty="0" err="1">
                <a:latin typeface="Corbel" charset="0"/>
                <a:ea typeface="ＭＳ Ｐゴシック" charset="0"/>
                <a:cs typeface="Corbel" charset="0"/>
              </a:rPr>
              <a:t>scale</a:t>
            </a:r>
            <a:r>
              <a:rPr lang="nb-NO" sz="4000" dirty="0">
                <a:latin typeface="Corbel" charset="0"/>
                <a:ea typeface="ＭＳ Ｐゴシック" charset="0"/>
                <a:cs typeface="Corbel" charset="0"/>
              </a:rPr>
              <a:t> (part II)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Lars Ailo Bongo (ELIXIR-NO, WP6)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WP4 F2F, 19-20 June 2017, Prague, Czech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67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0118-1511-46D6-BF55-DD590D964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0ED90-0E3E-4214-B6ED-569B4772C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get resources at scale?</a:t>
            </a:r>
          </a:p>
          <a:p>
            <a:r>
              <a:rPr lang="en-US" dirty="0"/>
              <a:t>How to establish compute platform business model?</a:t>
            </a:r>
          </a:p>
          <a:p>
            <a:r>
              <a:rPr lang="en-US" dirty="0"/>
              <a:t>What happens to MMG use case and compute platform after </a:t>
            </a:r>
            <a:r>
              <a:rPr lang="en-US" dirty="0" err="1"/>
              <a:t>Excelerate</a:t>
            </a:r>
            <a:r>
              <a:rPr lang="en-US" dirty="0"/>
              <a:t>?</a:t>
            </a:r>
          </a:p>
          <a:p>
            <a:r>
              <a:rPr lang="en-US" dirty="0"/>
              <a:t>How can others take advantage of MMG experiences?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B5F46B-E1AD-4E7D-AB3E-8DFE6D78CE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56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78639-77BD-4A6F-96D8-EEBF96D32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A36AA-FD9F-4F19-BC3C-D54DC12B9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4EA8E1-4AE7-45BD-835C-AB869628BE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0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MMG updates</a:t>
            </a:r>
          </a:p>
          <a:p>
            <a:r>
              <a:rPr lang="en-US" dirty="0"/>
              <a:t>Short term needs (= EOSC pilot)</a:t>
            </a:r>
          </a:p>
          <a:p>
            <a:r>
              <a:rPr lang="en-US" dirty="0"/>
              <a:t>Long term needs</a:t>
            </a:r>
          </a:p>
          <a:p>
            <a:r>
              <a:rPr lang="en-US" dirty="0"/>
              <a:t>Demo</a:t>
            </a:r>
          </a:p>
          <a:p>
            <a:r>
              <a:rPr lang="en-US" dirty="0"/>
              <a:t>Discussion about business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3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MMG on Elixir Compute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634058"/>
          </a:xfrm>
        </p:spPr>
        <p:txBody>
          <a:bodyPr/>
          <a:lstStyle/>
          <a:p>
            <a:r>
              <a:rPr lang="en-US" sz="2000" dirty="0"/>
              <a:t>Done:</a:t>
            </a:r>
          </a:p>
          <a:p>
            <a:pPr lvl="1"/>
            <a:r>
              <a:rPr lang="en-US" sz="1800" dirty="0"/>
              <a:t>META-pipe on </a:t>
            </a:r>
            <a:r>
              <a:rPr lang="en-US" sz="1800" dirty="0" err="1"/>
              <a:t>cPouta</a:t>
            </a:r>
            <a:r>
              <a:rPr lang="en-US" sz="1800" dirty="0"/>
              <a:t>, CESNET and EGI Federated Clouds </a:t>
            </a:r>
          </a:p>
          <a:p>
            <a:pPr lvl="1"/>
            <a:r>
              <a:rPr lang="en-US" sz="1800" dirty="0"/>
              <a:t>META-pipe integrated with ELIXIR AAI</a:t>
            </a:r>
          </a:p>
          <a:p>
            <a:pPr lvl="1"/>
            <a:r>
              <a:rPr lang="en-US" sz="1800" dirty="0"/>
              <a:t>EMG on Embassy cloud and GCP</a:t>
            </a:r>
            <a:endParaRPr lang="en-US" sz="1800" dirty="0">
              <a:solidFill>
                <a:srgbClr val="00B050"/>
              </a:solidFill>
            </a:endParaRPr>
          </a:p>
          <a:p>
            <a:pPr lvl="1"/>
            <a:r>
              <a:rPr lang="en-US" sz="1800" dirty="0"/>
              <a:t>Marine metagenomics portal</a:t>
            </a:r>
          </a:p>
          <a:p>
            <a:pPr lvl="1"/>
            <a:r>
              <a:rPr lang="en-US" sz="1800" dirty="0"/>
              <a:t>Metagenomics workshops using </a:t>
            </a:r>
            <a:r>
              <a:rPr lang="en-US" sz="1800" dirty="0" err="1"/>
              <a:t>cPouta</a:t>
            </a:r>
            <a:r>
              <a:rPr lang="en-US" sz="1800" dirty="0"/>
              <a:t> </a:t>
            </a:r>
          </a:p>
          <a:p>
            <a:r>
              <a:rPr lang="en-US" sz="2000" dirty="0"/>
              <a:t>In progress:</a:t>
            </a:r>
          </a:p>
          <a:p>
            <a:pPr lvl="1"/>
            <a:r>
              <a:rPr lang="en-US" sz="1600" dirty="0"/>
              <a:t>META-pipe on AWS</a:t>
            </a:r>
          </a:p>
          <a:p>
            <a:pPr lvl="1"/>
            <a:r>
              <a:rPr lang="en-US" sz="1600" dirty="0"/>
              <a:t>Open META-pipe web app for ELIXIR users</a:t>
            </a:r>
          </a:p>
          <a:p>
            <a:pPr lvl="1"/>
            <a:r>
              <a:rPr lang="en-US" sz="1600" dirty="0"/>
              <a:t>EMG in CWL</a:t>
            </a:r>
          </a:p>
          <a:p>
            <a:pPr lvl="1"/>
            <a:r>
              <a:rPr lang="en-US" sz="1600" dirty="0"/>
              <a:t>Documentation of best practices</a:t>
            </a:r>
          </a:p>
          <a:p>
            <a:r>
              <a:rPr lang="en-US" sz="2000" dirty="0"/>
              <a:t>TODO:</a:t>
            </a:r>
          </a:p>
          <a:p>
            <a:pPr lvl="1"/>
            <a:r>
              <a:rPr lang="en-US" sz="1800" dirty="0"/>
              <a:t>Test META-pipe and EMG at </a:t>
            </a:r>
            <a:r>
              <a:rPr lang="en-US" sz="1800" dirty="0">
                <a:solidFill>
                  <a:srgbClr val="FF0000"/>
                </a:solidFill>
              </a:rPr>
              <a:t>scale</a:t>
            </a:r>
          </a:p>
          <a:p>
            <a:pPr lvl="1"/>
            <a:r>
              <a:rPr lang="en-US" sz="1800" dirty="0"/>
              <a:t>ELIXIR compute cloud </a:t>
            </a:r>
            <a:r>
              <a:rPr lang="en-US" sz="1800" dirty="0">
                <a:solidFill>
                  <a:srgbClr val="FF0000"/>
                </a:solidFill>
              </a:rPr>
              <a:t>business model</a:t>
            </a:r>
            <a:endParaRPr lang="en-US" sz="1800" dirty="0"/>
          </a:p>
          <a:p>
            <a:pPr lvl="1"/>
            <a:r>
              <a:rPr lang="en-US" sz="1800" dirty="0"/>
              <a:t>Deploy META-pipe and EMG </a:t>
            </a:r>
            <a:r>
              <a:rPr lang="en-US" sz="1800" dirty="0">
                <a:solidFill>
                  <a:srgbClr val="FF0000"/>
                </a:solidFill>
              </a:rPr>
              <a:t>production service </a:t>
            </a:r>
            <a:r>
              <a:rPr lang="en-US" sz="1800" dirty="0"/>
              <a:t>on cloud</a:t>
            </a:r>
          </a:p>
          <a:p>
            <a:pPr lvl="1"/>
            <a:r>
              <a:rPr lang="en-US" sz="1800" dirty="0"/>
              <a:t>Incorporate other MMG pipelines such as </a:t>
            </a:r>
            <a:r>
              <a:rPr lang="en-US" sz="1800" dirty="0" err="1"/>
              <a:t>BioMaS</a:t>
            </a:r>
            <a:r>
              <a:rPr lang="en-US" sz="1800" dirty="0"/>
              <a:t> 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3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435280" cy="639762"/>
          </a:xfrm>
        </p:spPr>
        <p:txBody>
          <a:bodyPr/>
          <a:lstStyle/>
          <a:p>
            <a:r>
              <a:rPr lang="en-US" dirty="0"/>
              <a:t>MMG  EOSC Pilot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MMG, Compute Platform, EGI Elixir CC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Aims: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Evaluate the performance of META-pipe and EMG at scale using EOSC </a:t>
            </a:r>
            <a:r>
              <a:rPr lang="en-US" dirty="0">
                <a:solidFill>
                  <a:srgbClr val="FF0000"/>
                </a:solidFill>
              </a:rPr>
              <a:t>resources</a:t>
            </a:r>
            <a:r>
              <a:rPr lang="en-US" dirty="0"/>
              <a:t>.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Cost-optimize</a:t>
            </a:r>
            <a:r>
              <a:rPr lang="en-US" dirty="0"/>
              <a:t> the analyses on EOSC.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Evaluate the </a:t>
            </a:r>
            <a:r>
              <a:rPr lang="en-US" dirty="0">
                <a:solidFill>
                  <a:srgbClr val="FF0000"/>
                </a:solidFill>
              </a:rPr>
              <a:t>use of elasticity</a:t>
            </a:r>
            <a:r>
              <a:rPr lang="en-US" dirty="0"/>
              <a:t> in EOSC for execution of job queues.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Develop a full-service </a:t>
            </a:r>
            <a:r>
              <a:rPr lang="en-US" dirty="0">
                <a:solidFill>
                  <a:srgbClr val="FF0000"/>
                </a:solidFill>
              </a:rPr>
              <a:t>delivery model </a:t>
            </a:r>
            <a:r>
              <a:rPr lang="en-US" dirty="0"/>
              <a:t>and potential </a:t>
            </a:r>
            <a:r>
              <a:rPr lang="en-US" dirty="0">
                <a:solidFill>
                  <a:srgbClr val="FF0000"/>
                </a:solidFill>
              </a:rPr>
              <a:t>business model </a:t>
            </a:r>
            <a:r>
              <a:rPr lang="en-US" dirty="0"/>
              <a:t>between the stakeholders and entities involved.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Not funded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Next step?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sz="1800" dirty="0">
                <a:hlinkClick r:id="rId2"/>
              </a:rPr>
              <a:t>https://docs.google.com/document/d/124x5ygyE5xIUVHJOq94TwoqLxHgABxGhmrawEmXdN5w/edit#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40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4FD9D-51FF-4CB1-B911-7C1B0F94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MMG needs  (next two years)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B96E7-FB2B-43F0-A7C0-ED29396E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Cloud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Business model / resources needed to analyze end-user data</a:t>
            </a:r>
          </a:p>
          <a:p>
            <a:pPr lvl="1"/>
            <a:r>
              <a:rPr lang="en-US" dirty="0"/>
              <a:t>Resources needed to generate reference databases</a:t>
            </a:r>
          </a:p>
          <a:p>
            <a:pPr lvl="1"/>
            <a:r>
              <a:rPr lang="en-US" dirty="0"/>
              <a:t>Pipeline optimizations</a:t>
            </a:r>
          </a:p>
          <a:p>
            <a:r>
              <a:rPr lang="en-US" dirty="0"/>
              <a:t>Storage and data transfer</a:t>
            </a:r>
          </a:p>
          <a:p>
            <a:pPr lvl="1"/>
            <a:r>
              <a:rPr lang="en-US" dirty="0"/>
              <a:t>Object store</a:t>
            </a:r>
          </a:p>
          <a:p>
            <a:pPr lvl="1"/>
            <a:r>
              <a:rPr lang="en-US" dirty="0"/>
              <a:t>Cache for pipeline reference databases and VMs</a:t>
            </a:r>
          </a:p>
          <a:p>
            <a:pPr lvl="1"/>
            <a:r>
              <a:rPr lang="en-US" dirty="0"/>
              <a:t>Optimize META-pipe deployment (reference DBs &gt;&gt; user data)</a:t>
            </a:r>
          </a:p>
          <a:p>
            <a:pPr lvl="1"/>
            <a:r>
              <a:rPr lang="en-US" dirty="0"/>
              <a:t>Optimize EMG data transfer to/from cloud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10BCC4-9C22-4FA0-A490-703C588A01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5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9CF9-19EF-48AF-B33F-89A06A6E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MMG needs (next two years)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29B74-940D-4982-92FB-C8660A24D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AAI</a:t>
            </a:r>
          </a:p>
          <a:p>
            <a:pPr lvl="1"/>
            <a:r>
              <a:rPr lang="en-US" dirty="0"/>
              <a:t>Integrated with object store</a:t>
            </a:r>
          </a:p>
          <a:p>
            <a:r>
              <a:rPr lang="en-US" dirty="0"/>
              <a:t>Service registry/ help desk</a:t>
            </a:r>
          </a:p>
          <a:p>
            <a:pPr lvl="1"/>
            <a:r>
              <a:rPr lang="en-US" dirty="0"/>
              <a:t>Help end-users to get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6D2D9-D094-4EBB-888C-7607504222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56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6235A-52AA-4C9A-94F2-B7FB8DD6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MMG needs (after </a:t>
            </a:r>
            <a:r>
              <a:rPr lang="en-US" dirty="0" err="1"/>
              <a:t>Excelerate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54EDA-8E41-481D-8334-54C5971B5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Cloud</a:t>
            </a:r>
          </a:p>
          <a:p>
            <a:pPr lvl="1"/>
            <a:r>
              <a:rPr lang="en-US" dirty="0"/>
              <a:t>Sustainable business model</a:t>
            </a:r>
          </a:p>
          <a:p>
            <a:pPr lvl="1"/>
            <a:r>
              <a:rPr lang="en-US" dirty="0"/>
              <a:t>Maintain cloud setup tools</a:t>
            </a:r>
          </a:p>
          <a:p>
            <a:pPr lvl="1"/>
            <a:r>
              <a:rPr lang="en-US" dirty="0"/>
              <a:t>Easy deployment of new pipelines, databases, and services</a:t>
            </a:r>
          </a:p>
          <a:p>
            <a:r>
              <a:rPr lang="en-US" dirty="0"/>
              <a:t>Storage and data transfer</a:t>
            </a:r>
          </a:p>
          <a:p>
            <a:pPr lvl="1"/>
            <a:r>
              <a:rPr lang="en-US" dirty="0"/>
              <a:t>Access data in ENA on behalf of users (as in EBI)</a:t>
            </a:r>
          </a:p>
          <a:p>
            <a:r>
              <a:rPr lang="en-US" dirty="0"/>
              <a:t>AAI</a:t>
            </a:r>
          </a:p>
          <a:p>
            <a:pPr lvl="1"/>
            <a:r>
              <a:rPr lang="en-US" dirty="0"/>
              <a:t>Established service</a:t>
            </a:r>
          </a:p>
          <a:p>
            <a:r>
              <a:rPr lang="en-US" dirty="0"/>
              <a:t>Service-registry / help-desk</a:t>
            </a:r>
          </a:p>
          <a:p>
            <a:pPr lvl="1"/>
            <a:r>
              <a:rPr lang="en-US" dirty="0"/>
              <a:t>?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A0BBB-3E17-4753-98B1-905844A70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1C43-E9DA-4554-9D3B-80DB6B74B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81682-03C9-4536-8299-CEC48A4F3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Users gets resources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Project or national funding/ resource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Pan-European resources (EOSC?)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Direct payment (industry)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Elixir pool of funding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Service provider gets resources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Elixir node(s)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Elixir funded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Pan-European resources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Resource provider gets funding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Elixir nodes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Elixir funded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3DD38-C17D-4277-B703-81AB3997F0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194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81C43-E9DA-4554-9D3B-80DB6B74B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model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81682-03C9-4536-8299-CEC48A4F3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User gets resources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Many small allocations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Compute platform problem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Service provider gets resources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Few big allocations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MMG problem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Resource provider gets funding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Few big grants</a:t>
            </a:r>
          </a:p>
          <a:p>
            <a:pPr marL="857202" lvl="1" indent="-457200">
              <a:buFont typeface="+mj-lt"/>
              <a:buAutoNum type="arabicPeriod"/>
            </a:pPr>
            <a:r>
              <a:rPr lang="en-US" dirty="0"/>
              <a:t>Resource provider problem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3DD38-C17D-4277-B703-81AB3997F0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3C7258-2CEA-B742-9DDB-030E752645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30804"/>
      </p:ext>
    </p:extLst>
  </p:cSld>
  <p:clrMapOvr>
    <a:masterClrMapping/>
  </p:clrMapOvr>
</p:sld>
</file>

<file path=ppt/theme/theme1.xml><?xml version="1.0" encoding="utf-8"?>
<a:theme xmlns:a="http://schemas.openxmlformats.org/drawingml/2006/main" name="2_EMBL_CMYK">
  <a:themeElements>
    <a:clrScheme name="ELIXIR 2011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DD5E21"/>
      </a:accent1>
      <a:accent2>
        <a:srgbClr val="004A5A"/>
      </a:accent2>
      <a:accent3>
        <a:srgbClr val="A8AD2A"/>
      </a:accent3>
      <a:accent4>
        <a:srgbClr val="343330"/>
      </a:accent4>
      <a:accent5>
        <a:srgbClr val="5E788A"/>
      </a:accent5>
      <a:accent6>
        <a:srgbClr val="8A8884"/>
      </a:accent6>
      <a:hlink>
        <a:srgbClr val="00394E"/>
      </a:hlink>
      <a:folHlink>
        <a:srgbClr val="343330"/>
      </a:folHlink>
    </a:clrScheme>
    <a:fontScheme name="Pixel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AE90488E212A45BD6E559538207265" ma:contentTypeVersion="0" ma:contentTypeDescription="Opprett et nytt dokument." ma:contentTypeScope="" ma:versionID="1c675bce059d2b7808aef69be683098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d1cdfaa4dadd15557c090e2ac88763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33AAC5-C9D0-4D13-989F-224220D572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6BBFE3-6D29-4C6B-A7A5-239A1A867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F8DE1C-BBC2-4956-95DE-94F3FAB6BEA9}">
  <ds:schemaRefs>
    <ds:schemaRef ds:uri="http://schemas.openxmlformats.org/package/2006/metadata/core-properties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ELIXIR.potx</Template>
  <TotalTime>102935</TotalTime>
  <Words>471</Words>
  <Application>Microsoft Office PowerPoint</Application>
  <PresentationFormat>On-screen Show (4:3)</PresentationFormat>
  <Paragraphs>106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Calibri</vt:lpstr>
      <vt:lpstr>Corbel</vt:lpstr>
      <vt:lpstr>Geneva</vt:lpstr>
      <vt:lpstr>2_EMBL_CMYK</vt:lpstr>
      <vt:lpstr>4_Custom Design</vt:lpstr>
      <vt:lpstr>MMG: from proof-of-concept to production services at scale (part II)</vt:lpstr>
      <vt:lpstr>Outline</vt:lpstr>
      <vt:lpstr>MMG on Elixir Compute Platform</vt:lpstr>
      <vt:lpstr>MMG  EOSC Pilot</vt:lpstr>
      <vt:lpstr>MMG needs  (next two years)</vt:lpstr>
      <vt:lpstr>MMG needs (next two years)</vt:lpstr>
      <vt:lpstr>MMG needs (after Excelerate)</vt:lpstr>
      <vt:lpstr>Business model alternatives</vt:lpstr>
      <vt:lpstr>Business model alternatives</vt:lpstr>
      <vt:lpstr>Summary</vt:lpstr>
      <vt:lpstr>Demo</vt:lpstr>
    </vt:vector>
  </TitlesOfParts>
  <Company>s 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 k</dc:creator>
  <cp:lastModifiedBy>Lars Ailo Bongo</cp:lastModifiedBy>
  <cp:revision>604</cp:revision>
  <dcterms:created xsi:type="dcterms:W3CDTF">2010-02-04T09:26:14Z</dcterms:created>
  <dcterms:modified xsi:type="dcterms:W3CDTF">2017-06-19T08:21:54Z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0x010100A4AE90488E212A45BD6E559538207265</vt:lpwstr>
  </property>
</Properties>
</file>